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6" r:id="rId2"/>
    <p:sldId id="256" r:id="rId3"/>
    <p:sldId id="266" r:id="rId4"/>
    <p:sldId id="279" r:id="rId5"/>
    <p:sldId id="257" r:id="rId6"/>
    <p:sldId id="267" r:id="rId7"/>
    <p:sldId id="259" r:id="rId8"/>
    <p:sldId id="280" r:id="rId9"/>
    <p:sldId id="260" r:id="rId10"/>
    <p:sldId id="262" r:id="rId11"/>
    <p:sldId id="263" r:id="rId12"/>
    <p:sldId id="269" r:id="rId13"/>
    <p:sldId id="270" r:id="rId14"/>
    <p:sldId id="281" r:id="rId15"/>
    <p:sldId id="271" r:id="rId16"/>
    <p:sldId id="268" r:id="rId17"/>
    <p:sldId id="272" r:id="rId18"/>
    <p:sldId id="273" r:id="rId19"/>
    <p:sldId id="261" r:id="rId20"/>
    <p:sldId id="274" r:id="rId21"/>
    <p:sldId id="275" r:id="rId22"/>
    <p:sldId id="276" r:id="rId23"/>
    <p:sldId id="278" r:id="rId24"/>
    <p:sldId id="277" r:id="rId25"/>
    <p:sldId id="284" r:id="rId26"/>
    <p:sldId id="282" r:id="rId27"/>
    <p:sldId id="285" r:id="rId28"/>
    <p:sldId id="283" r:id="rId2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70" d="100"/>
          <a:sy n="70" d="100"/>
        </p:scale>
        <p:origin x="66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39F36-736C-41E4-B8EA-433B4F23FCFF}" type="datetimeFigureOut">
              <a:rPr lang="ru-RU" smtClean="0"/>
              <a:t>18.03.2025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01AC3-7655-43F0-95A9-8222029F7B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8403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39F36-736C-41E4-B8EA-433B4F23FCFF}" type="datetimeFigureOut">
              <a:rPr lang="ru-RU" smtClean="0"/>
              <a:t>18.03.2025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01AC3-7655-43F0-95A9-8222029F7B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50279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39F36-736C-41E4-B8EA-433B4F23FCFF}" type="datetimeFigureOut">
              <a:rPr lang="ru-RU" smtClean="0"/>
              <a:t>18.03.2025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01AC3-7655-43F0-95A9-8222029F7B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4350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39F36-736C-41E4-B8EA-433B4F23FCFF}" type="datetimeFigureOut">
              <a:rPr lang="ru-RU" smtClean="0"/>
              <a:t>18.03.2025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01AC3-7655-43F0-95A9-8222029F7B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60216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39F36-736C-41E4-B8EA-433B4F23FCFF}" type="datetimeFigureOut">
              <a:rPr lang="ru-RU" smtClean="0"/>
              <a:t>18.03.2025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01AC3-7655-43F0-95A9-8222029F7B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3641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39F36-736C-41E4-B8EA-433B4F23FCFF}" type="datetimeFigureOut">
              <a:rPr lang="ru-RU" smtClean="0"/>
              <a:t>18.03.2025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01AC3-7655-43F0-95A9-8222029F7B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3977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39F36-736C-41E4-B8EA-433B4F23FCFF}" type="datetimeFigureOut">
              <a:rPr lang="ru-RU" smtClean="0"/>
              <a:t>18.03.2025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01AC3-7655-43F0-95A9-8222029F7B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45465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39F36-736C-41E4-B8EA-433B4F23FCFF}" type="datetimeFigureOut">
              <a:rPr lang="ru-RU" smtClean="0"/>
              <a:t>18.03.2025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01AC3-7655-43F0-95A9-8222029F7B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95293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39F36-736C-41E4-B8EA-433B4F23FCFF}" type="datetimeFigureOut">
              <a:rPr lang="ru-RU" smtClean="0"/>
              <a:t>18.03.2025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01AC3-7655-43F0-95A9-8222029F7B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3217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39F36-736C-41E4-B8EA-433B4F23FCFF}" type="datetimeFigureOut">
              <a:rPr lang="ru-RU" smtClean="0"/>
              <a:t>18.03.2025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01AC3-7655-43F0-95A9-8222029F7B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04274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39F36-736C-41E4-B8EA-433B4F23FCFF}" type="datetimeFigureOut">
              <a:rPr lang="ru-RU" smtClean="0"/>
              <a:t>18.03.2025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01AC3-7655-43F0-95A9-8222029F7B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9886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C39F36-736C-41E4-B8EA-433B4F23FCFF}" type="datetimeFigureOut">
              <a:rPr lang="ru-RU" smtClean="0"/>
              <a:t>18.03.2025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201AC3-7655-43F0-95A9-8222029F7B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7545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5.png"/><Relationship Id="rId7" Type="http://schemas.openxmlformats.org/officeDocument/2006/relationships/hyperlink" Target="https://learningapps.org/view8865040" TargetMode="External"/><Relationship Id="rId2" Type="http://schemas.openxmlformats.org/officeDocument/2006/relationships/hyperlink" Target="https://learningapps.org/watch?v=pge7bjrka22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hyperlink" Target="https://learningapps.org/watch?v=pqk984c9t25" TargetMode="External"/><Relationship Id="rId9" Type="http://schemas.microsoft.com/office/2007/relationships/hdphoto" Target="../media/hdphoto2.wdp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1980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300827" y="1509664"/>
            <a:ext cx="5504021" cy="64698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Найти частное чисел 70 и 2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1086393" y="4182031"/>
            <a:ext cx="9932887" cy="1268830"/>
            <a:chOff x="1277471" y="3953431"/>
            <a:chExt cx="9932887" cy="1268830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277471" y="3953435"/>
              <a:ext cx="1089212" cy="1250577"/>
            </a:xfrm>
            <a:prstGeom prst="rect">
              <a:avLst/>
            </a:prstGeom>
            <a:solidFill>
              <a:schemeClr val="bg1"/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2541494" y="3971684"/>
              <a:ext cx="1089212" cy="1250577"/>
            </a:xfrm>
            <a:prstGeom prst="rect">
              <a:avLst/>
            </a:prstGeom>
            <a:solidFill>
              <a:schemeClr val="bg1"/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8859366" y="3953432"/>
              <a:ext cx="1089212" cy="1250577"/>
            </a:xfrm>
            <a:prstGeom prst="rect">
              <a:avLst/>
            </a:prstGeom>
            <a:solidFill>
              <a:schemeClr val="bg1"/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6335806" y="3953434"/>
              <a:ext cx="1089212" cy="1250577"/>
            </a:xfrm>
            <a:prstGeom prst="rect">
              <a:avLst/>
            </a:prstGeom>
            <a:solidFill>
              <a:schemeClr val="bg1"/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5069540" y="3957916"/>
              <a:ext cx="1089212" cy="1250577"/>
            </a:xfrm>
            <a:prstGeom prst="rect">
              <a:avLst/>
            </a:prstGeom>
            <a:solidFill>
              <a:schemeClr val="bg1"/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3805517" y="3971684"/>
              <a:ext cx="1089212" cy="1250577"/>
            </a:xfrm>
            <a:prstGeom prst="rect">
              <a:avLst/>
            </a:prstGeom>
            <a:solidFill>
              <a:schemeClr val="bg1"/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7597586" y="3953433"/>
              <a:ext cx="1089212" cy="1250577"/>
            </a:xfrm>
            <a:prstGeom prst="rect">
              <a:avLst/>
            </a:prstGeom>
            <a:solidFill>
              <a:schemeClr val="bg1"/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10121146" y="3953431"/>
              <a:ext cx="1089212" cy="1250577"/>
            </a:xfrm>
            <a:prstGeom prst="rect">
              <a:avLst/>
            </a:prstGeom>
            <a:solidFill>
              <a:schemeClr val="bg1"/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523533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300827" y="1509664"/>
            <a:ext cx="5504021" cy="64698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Найти частное чисел 70 и 2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1086393" y="4182031"/>
            <a:ext cx="9932887" cy="1268830"/>
            <a:chOff x="1277471" y="3953431"/>
            <a:chExt cx="9932887" cy="1268830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277471" y="3953435"/>
              <a:ext cx="1089212" cy="1250577"/>
            </a:xfrm>
            <a:prstGeom prst="rect">
              <a:avLst/>
            </a:prstGeom>
            <a:solidFill>
              <a:schemeClr val="bg1"/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2541494" y="3971684"/>
              <a:ext cx="1089212" cy="1250577"/>
            </a:xfrm>
            <a:prstGeom prst="rect">
              <a:avLst/>
            </a:prstGeom>
            <a:solidFill>
              <a:schemeClr val="bg1"/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8859366" y="3953432"/>
              <a:ext cx="1089212" cy="1250577"/>
            </a:xfrm>
            <a:prstGeom prst="rect">
              <a:avLst/>
            </a:prstGeom>
            <a:solidFill>
              <a:schemeClr val="bg1"/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6335806" y="3953434"/>
              <a:ext cx="1089212" cy="1250577"/>
            </a:xfrm>
            <a:prstGeom prst="rect">
              <a:avLst/>
            </a:prstGeom>
            <a:solidFill>
              <a:schemeClr val="bg1"/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5069540" y="3957916"/>
              <a:ext cx="1089212" cy="1250577"/>
            </a:xfrm>
            <a:prstGeom prst="rect">
              <a:avLst/>
            </a:prstGeom>
            <a:solidFill>
              <a:schemeClr val="bg1"/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3805517" y="3971684"/>
              <a:ext cx="1089212" cy="1250577"/>
            </a:xfrm>
            <a:prstGeom prst="rect">
              <a:avLst/>
            </a:prstGeom>
            <a:solidFill>
              <a:schemeClr val="bg1"/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7597586" y="3953433"/>
              <a:ext cx="1089212" cy="1250577"/>
            </a:xfrm>
            <a:prstGeom prst="rect">
              <a:avLst/>
            </a:prstGeom>
            <a:solidFill>
              <a:schemeClr val="bg1"/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10121146" y="3953431"/>
              <a:ext cx="1089212" cy="1250577"/>
            </a:xfrm>
            <a:prstGeom prst="rect">
              <a:avLst/>
            </a:prstGeom>
            <a:solidFill>
              <a:schemeClr val="bg1"/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1084150" y="4182031"/>
            <a:ext cx="10892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dirty="0" smtClean="0"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endParaRPr lang="ru-RU" sz="8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84150" y="3576918"/>
            <a:ext cx="10892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ru-RU" sz="36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2253080" y="1509664"/>
            <a:ext cx="7599516" cy="64698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Во сколько раз 1800 больше, чем 100?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9" name="Группа 28"/>
          <p:cNvGrpSpPr/>
          <p:nvPr/>
        </p:nvGrpSpPr>
        <p:grpSpPr>
          <a:xfrm>
            <a:off x="2309719" y="3525678"/>
            <a:ext cx="1089212" cy="2015359"/>
            <a:chOff x="2309719" y="3525678"/>
            <a:chExt cx="1089212" cy="2015359"/>
          </a:xfrm>
        </p:grpSpPr>
        <p:sp>
          <p:nvSpPr>
            <p:cNvPr id="30" name="TextBox 29"/>
            <p:cNvSpPr txBox="1"/>
            <p:nvPr/>
          </p:nvSpPr>
          <p:spPr>
            <a:xfrm>
              <a:off x="2309719" y="4217598"/>
              <a:ext cx="108921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0" dirty="0">
                  <a:latin typeface="Arial" panose="020B0604020202020204" pitchFamily="34" charset="0"/>
                  <a:cs typeface="Arial" panose="020B0604020202020204" pitchFamily="34" charset="0"/>
                </a:rPr>
                <a:t>е</a:t>
              </a:r>
              <a:endParaRPr lang="ru-RU" sz="8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309719" y="3525678"/>
              <a:ext cx="10892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600" dirty="0" smtClean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18</a:t>
              </a:r>
              <a:endParaRPr lang="ru-RU" sz="36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2" name="Скругленный прямоугольник 31"/>
          <p:cNvSpPr/>
          <p:nvPr/>
        </p:nvSpPr>
        <p:spPr>
          <a:xfrm>
            <a:off x="2253080" y="1509664"/>
            <a:ext cx="7599516" cy="64698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Найти произведение чисел 20 и 4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3" name="Группа 32"/>
          <p:cNvGrpSpPr/>
          <p:nvPr/>
        </p:nvGrpSpPr>
        <p:grpSpPr>
          <a:xfrm>
            <a:off x="3580471" y="3535698"/>
            <a:ext cx="1105478" cy="2004107"/>
            <a:chOff x="3580471" y="3535698"/>
            <a:chExt cx="1105478" cy="2004107"/>
          </a:xfrm>
        </p:grpSpPr>
        <p:sp>
          <p:nvSpPr>
            <p:cNvPr id="34" name="TextBox 33"/>
            <p:cNvSpPr txBox="1"/>
            <p:nvPr/>
          </p:nvSpPr>
          <p:spPr>
            <a:xfrm>
              <a:off x="3596737" y="3535698"/>
              <a:ext cx="10892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600" dirty="0" smtClean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80</a:t>
              </a:r>
              <a:endParaRPr lang="ru-RU" sz="36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580471" y="4216366"/>
              <a:ext cx="108921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0" dirty="0">
                  <a:latin typeface="Arial" panose="020B0604020202020204" pitchFamily="34" charset="0"/>
                  <a:cs typeface="Arial" panose="020B0604020202020204" pitchFamily="34" charset="0"/>
                </a:rPr>
                <a:t>л</a:t>
              </a:r>
              <a:endParaRPr lang="ru-RU" sz="8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6" name="Скругленный прямоугольник 35"/>
          <p:cNvSpPr/>
          <p:nvPr/>
        </p:nvSpPr>
        <p:spPr>
          <a:xfrm>
            <a:off x="2253080" y="1509664"/>
            <a:ext cx="7599516" cy="64698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На сколько 80 больше, чем 18?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7" name="Группа 36"/>
          <p:cNvGrpSpPr/>
          <p:nvPr/>
        </p:nvGrpSpPr>
        <p:grpSpPr>
          <a:xfrm>
            <a:off x="4891634" y="3525679"/>
            <a:ext cx="1089212" cy="2014125"/>
            <a:chOff x="4891634" y="3525679"/>
            <a:chExt cx="1089212" cy="2014125"/>
          </a:xfrm>
        </p:grpSpPr>
        <p:sp>
          <p:nvSpPr>
            <p:cNvPr id="38" name="TextBox 37"/>
            <p:cNvSpPr txBox="1"/>
            <p:nvPr/>
          </p:nvSpPr>
          <p:spPr>
            <a:xfrm>
              <a:off x="4891634" y="3525679"/>
              <a:ext cx="10892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600" dirty="0" smtClean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62</a:t>
              </a:r>
              <a:endParaRPr lang="ru-RU" sz="36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4891634" y="4216365"/>
              <a:ext cx="108921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0" dirty="0">
                  <a:latin typeface="Arial" panose="020B0604020202020204" pitchFamily="34" charset="0"/>
                  <a:cs typeface="Arial" panose="020B0604020202020204" pitchFamily="34" charset="0"/>
                </a:rPr>
                <a:t>и</a:t>
              </a:r>
              <a:endParaRPr lang="ru-RU" sz="8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0" name="Скругленный прямоугольник 39"/>
          <p:cNvSpPr/>
          <p:nvPr/>
        </p:nvSpPr>
        <p:spPr>
          <a:xfrm>
            <a:off x="182898" y="1509664"/>
            <a:ext cx="11739880" cy="64698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Найти площадь прямоугольника со сторонами 13 см и 2 см?</a:t>
            </a:r>
          </a:p>
        </p:txBody>
      </p:sp>
      <p:grpSp>
        <p:nvGrpSpPr>
          <p:cNvPr id="41" name="Группа 40"/>
          <p:cNvGrpSpPr/>
          <p:nvPr/>
        </p:nvGrpSpPr>
        <p:grpSpPr>
          <a:xfrm>
            <a:off x="6130463" y="3525680"/>
            <a:ext cx="1089212" cy="1998043"/>
            <a:chOff x="6130463" y="3525680"/>
            <a:chExt cx="1089212" cy="1998043"/>
          </a:xfrm>
        </p:grpSpPr>
        <p:sp>
          <p:nvSpPr>
            <p:cNvPr id="42" name="TextBox 41"/>
            <p:cNvSpPr txBox="1"/>
            <p:nvPr/>
          </p:nvSpPr>
          <p:spPr>
            <a:xfrm>
              <a:off x="6130463" y="3525680"/>
              <a:ext cx="10892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600" dirty="0" smtClean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26</a:t>
              </a:r>
              <a:endParaRPr lang="ru-RU" sz="36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6130463" y="4200284"/>
              <a:ext cx="108921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0" dirty="0">
                  <a:latin typeface="Arial" panose="020B0604020202020204" pitchFamily="34" charset="0"/>
                  <a:cs typeface="Arial" panose="020B0604020202020204" pitchFamily="34" charset="0"/>
                </a:rPr>
                <a:t>ч</a:t>
              </a:r>
              <a:endParaRPr lang="ru-RU" sz="8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4" name="Скругленный прямоугольник 43"/>
          <p:cNvSpPr/>
          <p:nvPr/>
        </p:nvSpPr>
        <p:spPr>
          <a:xfrm>
            <a:off x="182899" y="1509664"/>
            <a:ext cx="11739880" cy="64698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Сторона квадрата равна 11 </a:t>
            </a:r>
            <a:r>
              <a:rPr lang="ru-RU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дм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. Найти периметр.</a:t>
            </a:r>
          </a:p>
        </p:txBody>
      </p:sp>
      <p:grpSp>
        <p:nvGrpSpPr>
          <p:cNvPr id="45" name="Группа 44"/>
          <p:cNvGrpSpPr/>
          <p:nvPr/>
        </p:nvGrpSpPr>
        <p:grpSpPr>
          <a:xfrm>
            <a:off x="7384103" y="3527602"/>
            <a:ext cx="1093152" cy="1996120"/>
            <a:chOff x="7384103" y="3527602"/>
            <a:chExt cx="1093152" cy="1996120"/>
          </a:xfrm>
        </p:grpSpPr>
        <p:sp>
          <p:nvSpPr>
            <p:cNvPr id="46" name="TextBox 45"/>
            <p:cNvSpPr txBox="1"/>
            <p:nvPr/>
          </p:nvSpPr>
          <p:spPr>
            <a:xfrm>
              <a:off x="7384103" y="3527602"/>
              <a:ext cx="10892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600" dirty="0" smtClean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44</a:t>
              </a:r>
              <a:endParaRPr lang="ru-RU" sz="36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7388043" y="4200283"/>
              <a:ext cx="108921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0" dirty="0">
                  <a:latin typeface="Arial" panose="020B0604020202020204" pitchFamily="34" charset="0"/>
                  <a:cs typeface="Arial" panose="020B0604020202020204" pitchFamily="34" charset="0"/>
                </a:rPr>
                <a:t>и</a:t>
              </a:r>
              <a:endParaRPr lang="ru-RU" sz="8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8" name="Скругленный прямоугольник 47"/>
          <p:cNvSpPr/>
          <p:nvPr/>
        </p:nvSpPr>
        <p:spPr>
          <a:xfrm>
            <a:off x="182896" y="1509664"/>
            <a:ext cx="11739881" cy="64698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Найти сумму чисел 130 и 22</a:t>
            </a:r>
          </a:p>
        </p:txBody>
      </p:sp>
      <p:grpSp>
        <p:nvGrpSpPr>
          <p:cNvPr id="49" name="Группа 48"/>
          <p:cNvGrpSpPr/>
          <p:nvPr/>
        </p:nvGrpSpPr>
        <p:grpSpPr>
          <a:xfrm>
            <a:off x="8643050" y="3535699"/>
            <a:ext cx="1159358" cy="2003288"/>
            <a:chOff x="8643050" y="3535699"/>
            <a:chExt cx="1159358" cy="2003288"/>
          </a:xfrm>
        </p:grpSpPr>
        <p:sp>
          <p:nvSpPr>
            <p:cNvPr id="50" name="TextBox 49"/>
            <p:cNvSpPr txBox="1"/>
            <p:nvPr/>
          </p:nvSpPr>
          <p:spPr>
            <a:xfrm>
              <a:off x="8643050" y="3535699"/>
              <a:ext cx="10892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600" dirty="0" smtClean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152</a:t>
              </a:r>
              <a:endParaRPr lang="ru-RU" sz="36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8713196" y="4215548"/>
              <a:ext cx="108921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0" dirty="0">
                  <a:latin typeface="Arial" panose="020B0604020202020204" pitchFamily="34" charset="0"/>
                  <a:cs typeface="Arial" panose="020B0604020202020204" pitchFamily="34" charset="0"/>
                </a:rPr>
                <a:t>н</a:t>
              </a:r>
              <a:endParaRPr lang="ru-RU" sz="8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2" name="Скругленный прямоугольник 51"/>
          <p:cNvSpPr/>
          <p:nvPr/>
        </p:nvSpPr>
        <p:spPr>
          <a:xfrm>
            <a:off x="3093567" y="1509664"/>
            <a:ext cx="5918552" cy="64698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Найти разность чисел 90 и 19</a:t>
            </a:r>
          </a:p>
        </p:txBody>
      </p:sp>
      <p:grpSp>
        <p:nvGrpSpPr>
          <p:cNvPr id="53" name="Группа 52"/>
          <p:cNvGrpSpPr/>
          <p:nvPr/>
        </p:nvGrpSpPr>
        <p:grpSpPr>
          <a:xfrm>
            <a:off x="9930068" y="3535700"/>
            <a:ext cx="1122329" cy="1988021"/>
            <a:chOff x="9930068" y="3535700"/>
            <a:chExt cx="1122329" cy="1988021"/>
          </a:xfrm>
        </p:grpSpPr>
        <p:sp>
          <p:nvSpPr>
            <p:cNvPr id="54" name="TextBox 53"/>
            <p:cNvSpPr txBox="1"/>
            <p:nvPr/>
          </p:nvSpPr>
          <p:spPr>
            <a:xfrm>
              <a:off x="9930068" y="3535700"/>
              <a:ext cx="10892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600" dirty="0" smtClean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71</a:t>
              </a:r>
              <a:endParaRPr lang="ru-RU" sz="36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9963185" y="4200282"/>
              <a:ext cx="108921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0" dirty="0">
                  <a:latin typeface="Arial" panose="020B0604020202020204" pitchFamily="34" charset="0"/>
                  <a:cs typeface="Arial" panose="020B0604020202020204" pitchFamily="34" charset="0"/>
                </a:rPr>
                <a:t>ы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86835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2" grpId="0" animBg="1"/>
      <p:bldP spid="36" grpId="0" animBg="1"/>
      <p:bldP spid="40" grpId="0" animBg="1"/>
      <p:bldP spid="44" grpId="0" animBg="1"/>
      <p:bldP spid="48" grpId="0" animBg="1"/>
      <p:bldP spid="5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2751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2234335" y="2276147"/>
            <a:ext cx="7905947" cy="64698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3080см, 5407км, 6027дм, 4078кг, 18009м</a:t>
            </a:r>
          </a:p>
        </p:txBody>
      </p:sp>
    </p:spTree>
    <p:extLst>
      <p:ext uri="{BB962C8B-B14F-4D97-AF65-F5344CB8AC3E}">
        <p14:creationId xmlns:p14="http://schemas.microsoft.com/office/powerpoint/2010/main" val="2263726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2234335" y="2276147"/>
            <a:ext cx="7905947" cy="64698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3080см, 5407км, 6027дм, </a:t>
            </a:r>
            <a:r>
              <a:rPr lang="ru-RU" sz="3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4078кг,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18009м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234336" y="2276147"/>
            <a:ext cx="7905946" cy="64698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3080см, 5407км, 6027дм,18009м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234336" y="2276147"/>
            <a:ext cx="7905946" cy="64698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3080см, 6027дм, 5407км, 18009м</a:t>
            </a:r>
          </a:p>
        </p:txBody>
      </p:sp>
    </p:spTree>
    <p:extLst>
      <p:ext uri="{BB962C8B-B14F-4D97-AF65-F5344CB8AC3E}">
        <p14:creationId xmlns:p14="http://schemas.microsoft.com/office/powerpoint/2010/main" val="542809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1405977" y="2074441"/>
            <a:ext cx="9620609" cy="64698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3ч , 240 мин, 5 ч, 360 мин, 7 ч, 480мин, …, ….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405977" y="2074441"/>
            <a:ext cx="9620609" cy="119181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3ч , 240 мин, 5 ч, 360 мин, 7 ч, 480мин, 9 час, 600 мин</a:t>
            </a:r>
          </a:p>
        </p:txBody>
      </p:sp>
    </p:spTree>
    <p:extLst>
      <p:ext uri="{BB962C8B-B14F-4D97-AF65-F5344CB8AC3E}">
        <p14:creationId xmlns:p14="http://schemas.microsoft.com/office/powerpoint/2010/main" val="383921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0027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464677" y="1966864"/>
            <a:ext cx="8956798" cy="279225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- познакомимся со скоростью;</a:t>
            </a:r>
          </a:p>
          <a:p>
            <a:pPr>
              <a:spcAft>
                <a:spcPts val="1800"/>
              </a:spcAft>
            </a:pP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- единицами ее измерения;</a:t>
            </a:r>
          </a:p>
          <a:p>
            <a:pPr>
              <a:spcAft>
                <a:spcPts val="1800"/>
              </a:spcAft>
            </a:pP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- установим, взаимосвязь скорости со временем и расстоянием.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944632" y="675947"/>
            <a:ext cx="5996888" cy="64698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Скорость. Время. Расстояние.</a:t>
            </a:r>
          </a:p>
        </p:txBody>
      </p:sp>
    </p:spTree>
    <p:extLst>
      <p:ext uri="{BB962C8B-B14F-4D97-AF65-F5344CB8AC3E}">
        <p14:creationId xmlns:p14="http://schemas.microsoft.com/office/powerpoint/2010/main" val="1790809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558" y="0"/>
            <a:ext cx="12469092" cy="6858000"/>
          </a:xfrm>
          <a:prstGeom prst="rect">
            <a:avLst/>
          </a:prstGeom>
        </p:spPr>
      </p:pic>
      <p:grpSp>
        <p:nvGrpSpPr>
          <p:cNvPr id="7" name="Группа 6"/>
          <p:cNvGrpSpPr/>
          <p:nvPr/>
        </p:nvGrpSpPr>
        <p:grpSpPr>
          <a:xfrm>
            <a:off x="4111491" y="560929"/>
            <a:ext cx="3970192" cy="769441"/>
            <a:chOff x="3640844" y="614718"/>
            <a:chExt cx="3970192" cy="769441"/>
          </a:xfrm>
        </p:grpSpPr>
        <p:sp>
          <p:nvSpPr>
            <p:cNvPr id="2" name="Скругленный прямоугольник 1"/>
            <p:cNvSpPr/>
            <p:nvPr/>
          </p:nvSpPr>
          <p:spPr>
            <a:xfrm>
              <a:off x="3640844" y="675946"/>
              <a:ext cx="2445784" cy="64698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none">
              <a:spAutoFit/>
            </a:bodyPr>
            <a:lstStyle/>
            <a:p>
              <a:pPr algn="ctr"/>
              <a:r>
                <a:rPr lang="ru-RU" sz="3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Расстояние</a:t>
              </a: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6387354" y="614718"/>
              <a:ext cx="1223682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  <a:endParaRPr lang="ru-RU" sz="4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6" name="Прямая соединительная линия 5"/>
            <p:cNvCxnSpPr/>
            <p:nvPr/>
          </p:nvCxnSpPr>
          <p:spPr>
            <a:xfrm>
              <a:off x="6225988" y="999438"/>
              <a:ext cx="161366" cy="0"/>
            </a:xfrm>
            <a:prstGeom prst="line">
              <a:avLst/>
            </a:prstGeom>
            <a:ln w="571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46926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3434" y="1632780"/>
            <a:ext cx="4101354" cy="4003935"/>
          </a:xfrm>
          <a:prstGeom prst="rect">
            <a:avLst/>
          </a:prstGeom>
        </p:spPr>
      </p:pic>
      <p:sp>
        <p:nvSpPr>
          <p:cNvPr id="2" name="Скругленный прямоугольник 1"/>
          <p:cNvSpPr/>
          <p:nvPr/>
        </p:nvSpPr>
        <p:spPr>
          <a:xfrm>
            <a:off x="4823424" y="554645"/>
            <a:ext cx="1473871" cy="64698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Время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656294" y="465358"/>
            <a:ext cx="12236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endParaRPr lang="ru-RU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6439962" y="905544"/>
            <a:ext cx="161366" cy="0"/>
          </a:xfrm>
          <a:prstGeom prst="line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800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696689" y="1994160"/>
            <a:ext cx="8956798" cy="119181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Саше идти до школы 520 м, а Коле- 480 м. Кто ближе живет? Кто быстрее дойдет?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197290" y="589059"/>
            <a:ext cx="1955596" cy="64698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Задача 1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027639" y="4199344"/>
            <a:ext cx="8294898" cy="173664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Вывод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ru-RU" sz="3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расстояние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мы знаем , а </a:t>
            </a:r>
            <a:r>
              <a:rPr lang="ru-RU" sz="3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время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нет и поэтому ответить на вопрос не можем.</a:t>
            </a:r>
          </a:p>
        </p:txBody>
      </p:sp>
    </p:spTree>
    <p:extLst>
      <p:ext uri="{BB962C8B-B14F-4D97-AF65-F5344CB8AC3E}">
        <p14:creationId xmlns:p14="http://schemas.microsoft.com/office/powerpoint/2010/main" val="1336058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696689" y="1994160"/>
            <a:ext cx="8956798" cy="173664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Катя идет до школы 10 минут, а Маша- 12 минут. Кто тратит на дорогу больше времени? Кто из девочек ходит быстрее? 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197290" y="589059"/>
            <a:ext cx="1955596" cy="64698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Задача 2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027639" y="4199344"/>
            <a:ext cx="8294898" cy="173664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Вывод: 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мы знаем </a:t>
            </a:r>
            <a:r>
              <a:rPr lang="ru-RU" sz="3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время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, но не знаем </a:t>
            </a:r>
            <a:r>
              <a:rPr lang="ru-RU" sz="3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расстояние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, поэтому ответить на вопрос: кто быстрее ходит. Мы не можем. </a:t>
            </a:r>
          </a:p>
        </p:txBody>
      </p:sp>
    </p:spTree>
    <p:extLst>
      <p:ext uri="{BB962C8B-B14F-4D97-AF65-F5344CB8AC3E}">
        <p14:creationId xmlns:p14="http://schemas.microsoft.com/office/powerpoint/2010/main" val="1324856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7069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696689" y="1884978"/>
            <a:ext cx="8956798" cy="279225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1. Скорость - это расстояние.</a:t>
            </a:r>
          </a:p>
          <a:p>
            <a:pPr>
              <a:spcAft>
                <a:spcPts val="1800"/>
              </a:spcAft>
            </a:pP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2. Скорость - это расстояние, пройденное за определенное время.</a:t>
            </a:r>
          </a:p>
          <a:p>
            <a:pPr>
              <a:spcAft>
                <a:spcPts val="1800"/>
              </a:spcAft>
            </a:pP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3. Скорость - это время движения.</a:t>
            </a:r>
          </a:p>
        </p:txBody>
      </p:sp>
    </p:spTree>
    <p:extLst>
      <p:ext uri="{BB962C8B-B14F-4D97-AF65-F5344CB8AC3E}">
        <p14:creationId xmlns:p14="http://schemas.microsoft.com/office/powerpoint/2010/main" val="1534570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12555" t="24464" r="10436" b="19286"/>
          <a:stretch/>
        </p:blipFill>
        <p:spPr>
          <a:xfrm>
            <a:off x="1559858" y="1277471"/>
            <a:ext cx="9013373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421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696689" y="1884978"/>
            <a:ext cx="8956798" cy="279225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1. Скорость - это расстояние.</a:t>
            </a:r>
          </a:p>
          <a:p>
            <a:pPr>
              <a:spcAft>
                <a:spcPts val="1800"/>
              </a:spcAft>
            </a:pP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2. Скорость - это расстояние, пройденное за определенное время.</a:t>
            </a:r>
          </a:p>
          <a:p>
            <a:pPr>
              <a:spcAft>
                <a:spcPts val="1800"/>
              </a:spcAft>
            </a:pP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3. Скорость - это время движения.</a:t>
            </a:r>
          </a:p>
        </p:txBody>
      </p:sp>
    </p:spTree>
    <p:extLst>
      <p:ext uri="{BB962C8B-B14F-4D97-AF65-F5344CB8AC3E}">
        <p14:creationId xmlns:p14="http://schemas.microsoft.com/office/powerpoint/2010/main" val="3447340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5090615" y="780127"/>
            <a:ext cx="1924335" cy="10215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5400" dirty="0" smtClean="0">
                <a:latin typeface="Arial" panose="020B0604020202020204" pitchFamily="34" charset="0"/>
                <a:cs typeface="Arial" panose="020B0604020202020204" pitchFamily="34" charset="0"/>
              </a:rPr>
              <a:t>км/ч</a:t>
            </a:r>
          </a:p>
        </p:txBody>
      </p:sp>
      <p:cxnSp>
        <p:nvCxnSpPr>
          <p:cNvPr id="6" name="Прямая со стрелкой 5"/>
          <p:cNvCxnSpPr/>
          <p:nvPr/>
        </p:nvCxnSpPr>
        <p:spPr>
          <a:xfrm flipH="1">
            <a:off x="3949774" y="1562758"/>
            <a:ext cx="1719618" cy="1103620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6605516" y="1562758"/>
            <a:ext cx="1828800" cy="1103620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кругленный прямоугольник 11"/>
          <p:cNvSpPr/>
          <p:nvPr/>
        </p:nvSpPr>
        <p:spPr>
          <a:xfrm>
            <a:off x="7014950" y="2782295"/>
            <a:ext cx="3815143" cy="64698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Единицы времени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165631" y="2782295"/>
            <a:ext cx="4148919" cy="173664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Расстояние, единицы длины, путь</a:t>
            </a:r>
          </a:p>
        </p:txBody>
      </p:sp>
    </p:spTree>
    <p:extLst>
      <p:ext uri="{BB962C8B-B14F-4D97-AF65-F5344CB8AC3E}">
        <p14:creationId xmlns:p14="http://schemas.microsoft.com/office/powerpoint/2010/main" val="630486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3475384" y="2079174"/>
            <a:ext cx="5016073" cy="64698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км/с    м/мин    км/ч     м/с</a:t>
            </a:r>
          </a:p>
        </p:txBody>
      </p:sp>
    </p:spTree>
    <p:extLst>
      <p:ext uri="{BB962C8B-B14F-4D97-AF65-F5344CB8AC3E}">
        <p14:creationId xmlns:p14="http://schemas.microsoft.com/office/powerpoint/2010/main" val="3399428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949903" y="561762"/>
            <a:ext cx="4067033" cy="10215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5400" dirty="0" smtClean="0">
                <a:latin typeface="Arial" panose="020B0604020202020204" pitchFamily="34" charset="0"/>
                <a:cs typeface="Arial" panose="020B0604020202020204" pitchFamily="34" charset="0"/>
              </a:rPr>
              <a:t>Движение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7F7D2C-E5E4-4AF3-808D-19B69543D18E}"/>
              </a:ext>
            </a:extLst>
          </p:cNvPr>
          <p:cNvSpPr txBox="1"/>
          <p:nvPr/>
        </p:nvSpPr>
        <p:spPr>
          <a:xfrm>
            <a:off x="833806" y="2507127"/>
            <a:ext cx="10299226" cy="23309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>
              <a:spcBef>
                <a:spcPct val="20000"/>
              </a:spcBef>
              <a:buFont typeface="Arial" pitchFamily="34" charset="0"/>
            </a:pPr>
            <a:r>
              <a:rPr lang="ru-RU" sz="4000" b="1" dirty="0">
                <a:solidFill>
                  <a:srgbClr val="FF0000"/>
                </a:solidFill>
              </a:rPr>
              <a:t>Скорость</a:t>
            </a:r>
            <a:r>
              <a:rPr lang="ru-RU" sz="4000" dirty="0"/>
              <a:t> </a:t>
            </a:r>
            <a:r>
              <a:rPr lang="ru-RU" sz="4000" b="1" dirty="0" smtClean="0">
                <a:solidFill>
                  <a:srgbClr val="FF0000"/>
                </a:solidFill>
              </a:rPr>
              <a:t>–</a:t>
            </a:r>
            <a:r>
              <a:rPr lang="ru-RU" sz="4000" dirty="0" smtClean="0"/>
              <a:t> </a:t>
            </a:r>
            <a:r>
              <a:rPr lang="en-US" sz="4000" b="1" dirty="0" smtClean="0">
                <a:solidFill>
                  <a:srgbClr val="FF0000"/>
                </a:solidFill>
              </a:rPr>
              <a:t>V</a:t>
            </a:r>
            <a:r>
              <a:rPr lang="en-US" sz="4000" b="1" dirty="0">
                <a:solidFill>
                  <a:srgbClr val="FF0000"/>
                </a:solidFill>
              </a:rPr>
              <a:t> </a:t>
            </a:r>
            <a:r>
              <a:rPr lang="en-US" sz="4000" b="1" dirty="0" smtClean="0">
                <a:solidFill>
                  <a:srgbClr val="FF0000"/>
                </a:solidFill>
              </a:rPr>
              <a:t>      </a:t>
            </a:r>
            <a:r>
              <a:rPr lang="ru-RU" sz="4000" b="1" dirty="0" smtClean="0">
                <a:solidFill>
                  <a:srgbClr val="0070C0"/>
                </a:solidFill>
              </a:rPr>
              <a:t>Расстояние</a:t>
            </a:r>
            <a:r>
              <a:rPr lang="en-US" sz="4000" b="1" dirty="0" smtClean="0">
                <a:solidFill>
                  <a:srgbClr val="0070C0"/>
                </a:solidFill>
              </a:rPr>
              <a:t> – S</a:t>
            </a:r>
            <a:r>
              <a:rPr lang="en-US" sz="4000" dirty="0"/>
              <a:t> </a:t>
            </a:r>
            <a:r>
              <a:rPr lang="en-US" sz="4000" dirty="0" smtClean="0"/>
              <a:t>      </a:t>
            </a:r>
            <a:r>
              <a:rPr lang="ru-RU" sz="4000" b="1" dirty="0" smtClean="0">
                <a:solidFill>
                  <a:srgbClr val="00B050"/>
                </a:solidFill>
              </a:rPr>
              <a:t>Время</a:t>
            </a:r>
            <a:r>
              <a:rPr lang="en-US" sz="4000" b="1" dirty="0" smtClean="0">
                <a:solidFill>
                  <a:srgbClr val="00B050"/>
                </a:solidFill>
              </a:rPr>
              <a:t> </a:t>
            </a:r>
            <a:r>
              <a:rPr lang="en-US" sz="4000" b="1" dirty="0">
                <a:solidFill>
                  <a:srgbClr val="00B050"/>
                </a:solidFill>
              </a:rPr>
              <a:t>- t</a:t>
            </a:r>
            <a:endParaRPr lang="ru-RU" sz="4000" b="1" dirty="0">
              <a:solidFill>
                <a:srgbClr val="00B050"/>
              </a:solidFill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 flipH="1">
            <a:off x="2534956" y="1583318"/>
            <a:ext cx="1719618" cy="1103620"/>
          </a:xfrm>
          <a:prstGeom prst="straightConnector1">
            <a:avLst/>
          </a:prstGeom>
          <a:ln w="38100">
            <a:solidFill>
              <a:schemeClr val="accent5">
                <a:lumMod val="20000"/>
                <a:lumOff val="8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5955724" y="1583318"/>
            <a:ext cx="0" cy="1103620"/>
          </a:xfrm>
          <a:prstGeom prst="straightConnector1">
            <a:avLst/>
          </a:prstGeom>
          <a:ln w="38100">
            <a:solidFill>
              <a:schemeClr val="accent5">
                <a:lumMod val="20000"/>
                <a:lumOff val="8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7656875" y="1583318"/>
            <a:ext cx="1775008" cy="1103620"/>
          </a:xfrm>
          <a:prstGeom prst="straightConnector1">
            <a:avLst/>
          </a:prstGeom>
          <a:ln w="38100">
            <a:solidFill>
              <a:schemeClr val="accent5">
                <a:lumMod val="20000"/>
                <a:lumOff val="8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65CCC12B-12A0-461D-AA73-CA83CB1BAE7D}"/>
              </a:ext>
            </a:extLst>
          </p:cNvPr>
          <p:cNvSpPr txBox="1"/>
          <p:nvPr/>
        </p:nvSpPr>
        <p:spPr>
          <a:xfrm>
            <a:off x="1501254" y="3366473"/>
            <a:ext cx="2288197" cy="7920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800" b="1" kern="0" dirty="0">
                <a:solidFill>
                  <a:srgbClr val="FF0000"/>
                </a:solidFill>
              </a:rPr>
              <a:t>v</a:t>
            </a:r>
            <a:r>
              <a:rPr lang="en-US" sz="4800" b="1" kern="0" dirty="0" smtClean="0">
                <a:solidFill>
                  <a:srgbClr val="FF0000"/>
                </a:solidFill>
              </a:rPr>
              <a:t> </a:t>
            </a:r>
            <a:r>
              <a:rPr kumimoji="0" lang="en-US" sz="4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= </a:t>
            </a:r>
            <a:r>
              <a:rPr lang="en-US" sz="4800" b="1" kern="0" dirty="0" smtClean="0">
                <a:solidFill>
                  <a:srgbClr val="0070C0"/>
                </a:solidFill>
              </a:rPr>
              <a:t>s </a:t>
            </a:r>
            <a:r>
              <a:rPr kumimoji="0" lang="ru-RU" sz="4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:</a:t>
            </a:r>
            <a:r>
              <a:rPr kumimoji="0" lang="en-US" sz="4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en-US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</a:rPr>
              <a:t>t</a:t>
            </a:r>
            <a:endParaRPr kumimoji="0" lang="ru-RU" sz="4800" b="1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C855E04-8A88-4AE5-A1D3-55E92FC38153}"/>
              </a:ext>
            </a:extLst>
          </p:cNvPr>
          <p:cNvSpPr txBox="1"/>
          <p:nvPr/>
        </p:nvSpPr>
        <p:spPr>
          <a:xfrm>
            <a:off x="5411311" y="3376115"/>
            <a:ext cx="1772011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>
              <a:spcBef>
                <a:spcPct val="20000"/>
              </a:spcBef>
              <a:buFont typeface="Arial" pitchFamily="34" charset="0"/>
            </a:pPr>
            <a:r>
              <a:rPr lang="en-US" sz="4000" b="1" dirty="0">
                <a:solidFill>
                  <a:srgbClr val="0070C0"/>
                </a:solidFill>
              </a:rPr>
              <a:t>s</a:t>
            </a:r>
            <a:r>
              <a:rPr lang="en-US" sz="4000" b="1" dirty="0" smtClean="0">
                <a:solidFill>
                  <a:srgbClr val="0070C0"/>
                </a:solidFill>
              </a:rPr>
              <a:t> </a:t>
            </a:r>
            <a:r>
              <a:rPr lang="en-US" sz="4000" b="1" dirty="0" smtClean="0"/>
              <a:t>=</a:t>
            </a:r>
            <a:r>
              <a:rPr lang="en-US" sz="4000" b="1" dirty="0" smtClean="0">
                <a:solidFill>
                  <a:srgbClr val="FF0000"/>
                </a:solidFill>
              </a:rPr>
              <a:t> </a:t>
            </a:r>
            <a:r>
              <a:rPr lang="en-US" sz="4000" b="1" dirty="0" smtClean="0">
                <a:solidFill>
                  <a:srgbClr val="FF0000"/>
                </a:solidFill>
              </a:rPr>
              <a:t>v </a:t>
            </a:r>
            <a:r>
              <a:rPr lang="en-US" sz="4000" b="1" dirty="0" smtClean="0"/>
              <a:t>∙ </a:t>
            </a:r>
            <a:r>
              <a:rPr lang="en-US" sz="4000" b="1" dirty="0" smtClean="0">
                <a:solidFill>
                  <a:srgbClr val="00B050"/>
                </a:solidFill>
              </a:rPr>
              <a:t>t</a:t>
            </a:r>
            <a:endParaRPr lang="ru-RU" sz="4000" b="1" dirty="0">
              <a:solidFill>
                <a:srgbClr val="00B05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77826CF-B224-4160-B791-D8949830892E}"/>
              </a:ext>
            </a:extLst>
          </p:cNvPr>
          <p:cNvSpPr txBox="1"/>
          <p:nvPr/>
        </p:nvSpPr>
        <p:spPr>
          <a:xfrm>
            <a:off x="8887550" y="3376115"/>
            <a:ext cx="1772011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>
              <a:spcBef>
                <a:spcPct val="20000"/>
              </a:spcBef>
              <a:buFont typeface="Arial" pitchFamily="34" charset="0"/>
            </a:pPr>
            <a:r>
              <a:rPr lang="en-US" sz="4000" b="1" dirty="0">
                <a:solidFill>
                  <a:srgbClr val="00B050"/>
                </a:solidFill>
              </a:rPr>
              <a:t>t</a:t>
            </a:r>
            <a:r>
              <a:rPr lang="en-US" sz="4000" b="1" dirty="0" smtClean="0">
                <a:solidFill>
                  <a:srgbClr val="00B050"/>
                </a:solidFill>
              </a:rPr>
              <a:t> </a:t>
            </a:r>
            <a:r>
              <a:rPr lang="ru-RU" sz="4000" b="1" dirty="0" smtClean="0"/>
              <a:t>=</a:t>
            </a:r>
            <a:r>
              <a:rPr lang="en-US" sz="4000" b="1" dirty="0" smtClean="0">
                <a:solidFill>
                  <a:srgbClr val="0070C0"/>
                </a:solidFill>
              </a:rPr>
              <a:t> s </a:t>
            </a:r>
            <a:r>
              <a:rPr lang="ru-RU" sz="4000" b="1" dirty="0" smtClean="0"/>
              <a:t>:</a:t>
            </a:r>
            <a:r>
              <a:rPr lang="en-US" sz="4000" b="1" dirty="0" smtClean="0"/>
              <a:t> </a:t>
            </a:r>
            <a:r>
              <a:rPr lang="en-US" sz="4000" b="1" dirty="0">
                <a:solidFill>
                  <a:srgbClr val="FF0000"/>
                </a:solidFill>
              </a:rPr>
              <a:t>v</a:t>
            </a:r>
            <a:endParaRPr lang="ru-RU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6345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687" y="625522"/>
            <a:ext cx="8516204" cy="5677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196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1275679"/>
              </p:ext>
            </p:extLst>
          </p:nvPr>
        </p:nvGraphicFramePr>
        <p:xfrm>
          <a:off x="606188" y="746180"/>
          <a:ext cx="10830636" cy="1143889"/>
        </p:xfrm>
        <a:graphic>
          <a:graphicData uri="http://schemas.openxmlformats.org/drawingml/2006/table">
            <a:tbl>
              <a:tblPr firstRow="1" firstCol="1" bandRow="1"/>
              <a:tblGrid>
                <a:gridCol w="2707659">
                  <a:extLst>
                    <a:ext uri="{9D8B030D-6E8A-4147-A177-3AD203B41FA5}">
                      <a16:colId xmlns:a16="http://schemas.microsoft.com/office/drawing/2014/main" val="1409352043"/>
                    </a:ext>
                  </a:extLst>
                </a:gridCol>
                <a:gridCol w="2707659">
                  <a:extLst>
                    <a:ext uri="{9D8B030D-6E8A-4147-A177-3AD203B41FA5}">
                      <a16:colId xmlns:a16="http://schemas.microsoft.com/office/drawing/2014/main" val="2917114519"/>
                    </a:ext>
                  </a:extLst>
                </a:gridCol>
                <a:gridCol w="2707659">
                  <a:extLst>
                    <a:ext uri="{9D8B030D-6E8A-4147-A177-3AD203B41FA5}">
                      <a16:colId xmlns:a16="http://schemas.microsoft.com/office/drawing/2014/main" val="2589984188"/>
                    </a:ext>
                  </a:extLst>
                </a:gridCol>
                <a:gridCol w="2707659">
                  <a:extLst>
                    <a:ext uri="{9D8B030D-6E8A-4147-A177-3AD203B41FA5}">
                      <a16:colId xmlns:a16="http://schemas.microsoft.com/office/drawing/2014/main" val="426679340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333333"/>
                          </a:solidFill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Движущиеся тела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333333"/>
                          </a:solidFill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Расстояние, S м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333333"/>
                          </a:solidFill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Время, t, мин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333333"/>
                          </a:solidFill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Скорость, v м/мин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92957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333333"/>
                          </a:solidFill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Конькобежец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333333"/>
                          </a:solidFill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80 м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333333"/>
                          </a:solidFill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 мин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800" dirty="0">
                        <a:effectLst/>
                        <a:latin typeface="Calibri" panose="020F0502020204030204" pitchFamily="34" charset="0"/>
                        <a:cs typeface="SimSun" panose="02010600030101010101" pitchFamily="2" charset="-122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4777428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707271" y="1318124"/>
            <a:ext cx="27295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40 м/мин</a:t>
            </a:r>
            <a:endParaRPr lang="ru-RU" sz="24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44789" y="2007732"/>
            <a:ext cx="3930555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3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Краткая запись: </a:t>
            </a:r>
          </a:p>
          <a:p>
            <a:pPr>
              <a:spcAft>
                <a:spcPts val="600"/>
              </a:spcAft>
            </a:pPr>
            <a:r>
              <a:rPr lang="en-US" sz="3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s = 80 </a:t>
            </a:r>
            <a:r>
              <a:rPr lang="ru-RU" sz="3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м </a:t>
            </a:r>
          </a:p>
          <a:p>
            <a:pPr>
              <a:spcAft>
                <a:spcPts val="600"/>
              </a:spcAft>
            </a:pPr>
            <a:r>
              <a:rPr lang="en-US" sz="3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t = 2 </a:t>
            </a:r>
            <a:r>
              <a:rPr lang="ru-RU" sz="3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мин </a:t>
            </a:r>
          </a:p>
          <a:p>
            <a:pPr>
              <a:spcAft>
                <a:spcPts val="600"/>
              </a:spcAft>
            </a:pPr>
            <a:r>
              <a:rPr lang="en-US" sz="3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v = </a:t>
            </a:r>
            <a:r>
              <a:rPr lang="ru-RU" sz="3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? </a:t>
            </a:r>
            <a:endParaRPr lang="ru-RU" sz="32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44789" y="4300667"/>
            <a:ext cx="393055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Решение: </a:t>
            </a:r>
          </a:p>
          <a:p>
            <a:r>
              <a:rPr lang="ru-RU" sz="3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80 : 2 = 40 (м/мин)</a:t>
            </a:r>
            <a:endParaRPr lang="ru-RU" sz="32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44789" y="5377885"/>
            <a:ext cx="98917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Ответ: конькобежец бежал со скоростью 40 м/мин</a:t>
            </a:r>
            <a:endParaRPr lang="ru-RU" sz="32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8963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0688699"/>
              </p:ext>
            </p:extLst>
          </p:nvPr>
        </p:nvGraphicFramePr>
        <p:xfrm>
          <a:off x="606188" y="746180"/>
          <a:ext cx="10830636" cy="1713548"/>
        </p:xfrm>
        <a:graphic>
          <a:graphicData uri="http://schemas.openxmlformats.org/drawingml/2006/table">
            <a:tbl>
              <a:tblPr firstRow="1" firstCol="1" bandRow="1"/>
              <a:tblGrid>
                <a:gridCol w="2707659">
                  <a:extLst>
                    <a:ext uri="{9D8B030D-6E8A-4147-A177-3AD203B41FA5}">
                      <a16:colId xmlns:a16="http://schemas.microsoft.com/office/drawing/2014/main" val="1409352043"/>
                    </a:ext>
                  </a:extLst>
                </a:gridCol>
                <a:gridCol w="2707659">
                  <a:extLst>
                    <a:ext uri="{9D8B030D-6E8A-4147-A177-3AD203B41FA5}">
                      <a16:colId xmlns:a16="http://schemas.microsoft.com/office/drawing/2014/main" val="2917114519"/>
                    </a:ext>
                  </a:extLst>
                </a:gridCol>
                <a:gridCol w="2707659">
                  <a:extLst>
                    <a:ext uri="{9D8B030D-6E8A-4147-A177-3AD203B41FA5}">
                      <a16:colId xmlns:a16="http://schemas.microsoft.com/office/drawing/2014/main" val="2589984188"/>
                    </a:ext>
                  </a:extLst>
                </a:gridCol>
                <a:gridCol w="2707659">
                  <a:extLst>
                    <a:ext uri="{9D8B030D-6E8A-4147-A177-3AD203B41FA5}">
                      <a16:colId xmlns:a16="http://schemas.microsoft.com/office/drawing/2014/main" val="426679340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333333"/>
                          </a:solidFill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Движущиеся тела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333333"/>
                          </a:solidFill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Расстояние, S м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333333"/>
                          </a:solidFill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Время, t, мин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333333"/>
                          </a:solidFill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Скорость, v м/мин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92957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333333"/>
                          </a:solidFill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Конькобежец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333333"/>
                          </a:solidFill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80 м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333333"/>
                          </a:solidFill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 мин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2800" dirty="0" smtClean="0">
                          <a:effectLst/>
                          <a:latin typeface="Calibri" panose="020F0502020204030204" pitchFamily="34" charset="0"/>
                          <a:cs typeface="SimSun" panose="02010600030101010101" pitchFamily="2" charset="-122"/>
                        </a:rPr>
                        <a:t>40 м/мин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cs typeface="SimSun" panose="02010600030101010101" pitchFamily="2" charset="-122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47774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333333"/>
                          </a:solidFill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Пловец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333333"/>
                          </a:solidFill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45 м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333333"/>
                          </a:solidFill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 мин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800" dirty="0">
                        <a:effectLst/>
                        <a:latin typeface="Calibri" panose="020F0502020204030204" pitchFamily="34" charset="0"/>
                        <a:cs typeface="SimSun" panose="02010600030101010101" pitchFamily="2" charset="-122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2927344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8707271" y="1936508"/>
            <a:ext cx="27295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8 м/мин</a:t>
            </a:r>
            <a:endParaRPr lang="ru-RU" sz="24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31141" y="2567290"/>
            <a:ext cx="3930555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3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Краткая запись: </a:t>
            </a:r>
          </a:p>
          <a:p>
            <a:pPr>
              <a:spcAft>
                <a:spcPts val="600"/>
              </a:spcAft>
            </a:pPr>
            <a:r>
              <a:rPr lang="en-US" sz="3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s = </a:t>
            </a:r>
            <a:r>
              <a:rPr lang="ru-RU" sz="3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45</a:t>
            </a:r>
            <a:r>
              <a:rPr lang="en-US" sz="3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ru-RU" sz="3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м </a:t>
            </a:r>
          </a:p>
          <a:p>
            <a:pPr>
              <a:spcAft>
                <a:spcPts val="600"/>
              </a:spcAft>
            </a:pPr>
            <a:r>
              <a:rPr lang="en-US" sz="3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t = </a:t>
            </a:r>
            <a:r>
              <a:rPr lang="ru-RU" sz="3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5</a:t>
            </a:r>
            <a:r>
              <a:rPr lang="en-US" sz="3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ru-RU" sz="3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мин </a:t>
            </a:r>
          </a:p>
          <a:p>
            <a:pPr>
              <a:spcAft>
                <a:spcPts val="600"/>
              </a:spcAft>
            </a:pPr>
            <a:r>
              <a:rPr lang="en-US" sz="3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v = </a:t>
            </a:r>
            <a:r>
              <a:rPr lang="ru-RU" sz="3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? </a:t>
            </a:r>
            <a:endParaRPr lang="ru-RU" sz="32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31141" y="4860225"/>
            <a:ext cx="393055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Решение: </a:t>
            </a:r>
          </a:p>
          <a:p>
            <a:r>
              <a:rPr lang="ru-RU" sz="3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45 : 5 = 8 (м/мин)</a:t>
            </a:r>
            <a:endParaRPr lang="ru-RU" sz="32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31141" y="5937443"/>
            <a:ext cx="98917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Ответ: пловец плыл со скоростью 8 м/мин</a:t>
            </a:r>
            <a:endParaRPr lang="ru-RU" sz="32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177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6133105"/>
              </p:ext>
            </p:extLst>
          </p:nvPr>
        </p:nvGraphicFramePr>
        <p:xfrm>
          <a:off x="606188" y="746180"/>
          <a:ext cx="10830636" cy="2283207"/>
        </p:xfrm>
        <a:graphic>
          <a:graphicData uri="http://schemas.openxmlformats.org/drawingml/2006/table">
            <a:tbl>
              <a:tblPr firstRow="1" firstCol="1" bandRow="1"/>
              <a:tblGrid>
                <a:gridCol w="2707659">
                  <a:extLst>
                    <a:ext uri="{9D8B030D-6E8A-4147-A177-3AD203B41FA5}">
                      <a16:colId xmlns:a16="http://schemas.microsoft.com/office/drawing/2014/main" val="1409352043"/>
                    </a:ext>
                  </a:extLst>
                </a:gridCol>
                <a:gridCol w="2707659">
                  <a:extLst>
                    <a:ext uri="{9D8B030D-6E8A-4147-A177-3AD203B41FA5}">
                      <a16:colId xmlns:a16="http://schemas.microsoft.com/office/drawing/2014/main" val="2917114519"/>
                    </a:ext>
                  </a:extLst>
                </a:gridCol>
                <a:gridCol w="2707659">
                  <a:extLst>
                    <a:ext uri="{9D8B030D-6E8A-4147-A177-3AD203B41FA5}">
                      <a16:colId xmlns:a16="http://schemas.microsoft.com/office/drawing/2014/main" val="2589984188"/>
                    </a:ext>
                  </a:extLst>
                </a:gridCol>
                <a:gridCol w="2707659">
                  <a:extLst>
                    <a:ext uri="{9D8B030D-6E8A-4147-A177-3AD203B41FA5}">
                      <a16:colId xmlns:a16="http://schemas.microsoft.com/office/drawing/2014/main" val="426679340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333333"/>
                          </a:solidFill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Движущиеся тела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333333"/>
                          </a:solidFill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Расстояние, S м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333333"/>
                          </a:solidFill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Время, t, мин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333333"/>
                          </a:solidFill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Скорость, v м/мин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92957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333333"/>
                          </a:solidFill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Конькобежец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333333"/>
                          </a:solidFill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80 м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333333"/>
                          </a:solidFill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 мин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2800" dirty="0" smtClean="0">
                          <a:effectLst/>
                          <a:latin typeface="Calibri" panose="020F0502020204030204" pitchFamily="34" charset="0"/>
                          <a:cs typeface="SimSun" panose="02010600030101010101" pitchFamily="2" charset="-122"/>
                        </a:rPr>
                        <a:t>40 м/мин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cs typeface="SimSun" panose="02010600030101010101" pitchFamily="2" charset="-122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47774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333333"/>
                          </a:solidFill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Пловец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333333"/>
                          </a:solidFill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45 м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333333"/>
                          </a:solidFill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 мин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2800" dirty="0" smtClean="0">
                          <a:effectLst/>
                          <a:latin typeface="Calibri" panose="020F0502020204030204" pitchFamily="34" charset="0"/>
                          <a:cs typeface="SimSun" panose="02010600030101010101" pitchFamily="2" charset="-122"/>
                        </a:rPr>
                        <a:t>8 м/мин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cs typeface="SimSun" panose="02010600030101010101" pitchFamily="2" charset="-122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29273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333333"/>
                          </a:solidFill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Велосипедист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333333"/>
                          </a:solidFill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480 м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333333"/>
                          </a:solidFill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 мин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800" dirty="0">
                        <a:effectLst/>
                        <a:latin typeface="Calibri" panose="020F0502020204030204" pitchFamily="34" charset="0"/>
                        <a:cs typeface="SimSun" panose="02010600030101010101" pitchFamily="2" charset="-122"/>
                      </a:endParaRPr>
                    </a:p>
                  </a:txBody>
                  <a:tcPr marL="66675" marR="66675" marT="66675" marB="666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6014522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8707271" y="2472188"/>
            <a:ext cx="27295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120 м/мин</a:t>
            </a:r>
            <a:endParaRPr lang="ru-RU" sz="24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31141" y="3152498"/>
            <a:ext cx="3930555" cy="2046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28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Краткая запись: </a:t>
            </a:r>
          </a:p>
          <a:p>
            <a:pPr>
              <a:spcAft>
                <a:spcPts val="600"/>
              </a:spcAft>
            </a:pPr>
            <a:r>
              <a:rPr lang="en-US" sz="28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s = </a:t>
            </a:r>
            <a:r>
              <a:rPr lang="ru-RU" sz="28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45</a:t>
            </a:r>
            <a:r>
              <a:rPr lang="en-US" sz="28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ru-RU" sz="28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м </a:t>
            </a:r>
          </a:p>
          <a:p>
            <a:pPr>
              <a:spcAft>
                <a:spcPts val="600"/>
              </a:spcAft>
            </a:pPr>
            <a:r>
              <a:rPr lang="en-US" sz="28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t = </a:t>
            </a:r>
            <a:r>
              <a:rPr lang="ru-RU" sz="28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5</a:t>
            </a:r>
            <a:r>
              <a:rPr lang="en-US" sz="28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ru-RU" sz="28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мин </a:t>
            </a:r>
          </a:p>
          <a:p>
            <a:pPr>
              <a:spcAft>
                <a:spcPts val="600"/>
              </a:spcAft>
            </a:pPr>
            <a:r>
              <a:rPr lang="en-US" sz="28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v = </a:t>
            </a:r>
            <a:r>
              <a:rPr lang="ru-RU" sz="28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? </a:t>
            </a:r>
            <a:endParaRPr lang="ru-RU" sz="28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31141" y="5199212"/>
            <a:ext cx="393055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Решение: </a:t>
            </a:r>
          </a:p>
          <a:p>
            <a:r>
              <a:rPr lang="ru-RU" sz="28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45 : 5 = 8 (м/мин)</a:t>
            </a:r>
            <a:endParaRPr lang="ru-RU" sz="28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31141" y="6153319"/>
            <a:ext cx="98917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Ответ: пловец плыл со скоростью 8 м/мин</a:t>
            </a:r>
            <a:endParaRPr lang="ru-RU" sz="28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576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5704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9266" y="3098444"/>
            <a:ext cx="5750257" cy="3870941"/>
          </a:xfrm>
          <a:prstGeom prst="rect">
            <a:avLst/>
          </a:prstGeom>
        </p:spPr>
      </p:pic>
      <p:pic>
        <p:nvPicPr>
          <p:cNvPr id="7" name="Рисунок 6">
            <a:hlinkClick r:id="rId4"/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9755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3971497" y="3155083"/>
            <a:ext cx="4967785" cy="3757661"/>
          </a:xfrm>
          <a:prstGeom prst="rect">
            <a:avLst/>
          </a:prstGeom>
        </p:spPr>
      </p:pic>
      <p:pic>
        <p:nvPicPr>
          <p:cNvPr id="8" name="Рисунок 7">
            <a:hlinkClick r:id="rId7"/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4694" r="90000">
                        <a14:foregroundMark x1="30204" y1="9426" x2="19592" y2="29918"/>
                        <a14:foregroundMark x1="47755" y1="4098" x2="26122" y2="41189"/>
                        <a14:foregroundMark x1="53061" y1="16189" x2="30204" y2="60861"/>
                        <a14:foregroundMark x1="52245" y1="48156" x2="60816" y2="35041"/>
                        <a14:foregroundMark x1="51633" y1="29918" x2="65918" y2="36475"/>
                        <a14:foregroundMark x1="69388" y1="31967" x2="74694" y2="12705"/>
                        <a14:foregroundMark x1="67143" y1="16189" x2="70816" y2="12090"/>
                        <a14:foregroundMark x1="79592" y1="36475" x2="78776" y2="27049"/>
                        <a14:foregroundMark x1="74286" y1="45492" x2="73469" y2="35246"/>
                        <a14:foregroundMark x1="63265" y1="28689" x2="63265" y2="21721"/>
                        <a14:foregroundMark x1="60816" y1="53689" x2="72653" y2="50205"/>
                        <a14:foregroundMark x1="71224" y1="60861" x2="84286" y2="49385"/>
                        <a14:foregroundMark x1="56327" y1="23156" x2="61837" y2="19877"/>
                        <a14:foregroundMark x1="54490" y1="19467" x2="61224" y2="17008"/>
                        <a14:foregroundMark x1="57755" y1="52254" x2="53265" y2="4467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76512" y="4773544"/>
            <a:ext cx="2092999" cy="208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008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5176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лако 1"/>
          <p:cNvSpPr/>
          <p:nvPr/>
        </p:nvSpPr>
        <p:spPr>
          <a:xfrm>
            <a:off x="1337481" y="832513"/>
            <a:ext cx="2156347" cy="1487606"/>
          </a:xfrm>
          <a:prstGeom prst="cloud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блако 2"/>
          <p:cNvSpPr/>
          <p:nvPr/>
        </p:nvSpPr>
        <p:spPr>
          <a:xfrm>
            <a:off x="1337481" y="2752298"/>
            <a:ext cx="2156347" cy="1487606"/>
          </a:xfrm>
          <a:prstGeom prst="cloud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блако 3"/>
          <p:cNvSpPr/>
          <p:nvPr/>
        </p:nvSpPr>
        <p:spPr>
          <a:xfrm>
            <a:off x="1337480" y="4672083"/>
            <a:ext cx="2156347" cy="1487606"/>
          </a:xfrm>
          <a:prstGeom prst="cloud">
            <a:avLst/>
          </a:prstGeom>
          <a:solidFill>
            <a:schemeClr val="accent6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061741" y="980408"/>
            <a:ext cx="7661686" cy="119181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Я доволен собой, у меня все получилось. Хочу знать больше.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061742" y="2900193"/>
            <a:ext cx="7661685" cy="119181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У меня почти все получилось, но я делал ошибки.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061741" y="4819978"/>
            <a:ext cx="7661686" cy="119181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Осталось много непонятного, нужно разобраться снова.</a:t>
            </a:r>
          </a:p>
        </p:txBody>
      </p:sp>
    </p:spTree>
    <p:extLst>
      <p:ext uri="{BB962C8B-B14F-4D97-AF65-F5344CB8AC3E}">
        <p14:creationId xmlns:p14="http://schemas.microsoft.com/office/powerpoint/2010/main" val="947869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317</TotalTime>
  <Words>579</Words>
  <Application>Microsoft Office PowerPoint</Application>
  <PresentationFormat>Широкоэкранный</PresentationFormat>
  <Paragraphs>120</Paragraphs>
  <Slides>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5" baseType="lpstr">
      <vt:lpstr>SimSun</vt:lpstr>
      <vt:lpstr>Arial</vt:lpstr>
      <vt:lpstr>Calibri</vt:lpstr>
      <vt:lpstr>Calibri Light</vt:lpstr>
      <vt:lpstr>Helvetica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Lenovo</dc:creator>
  <cp:lastModifiedBy>Lenovo</cp:lastModifiedBy>
  <cp:revision>21</cp:revision>
  <dcterms:created xsi:type="dcterms:W3CDTF">2025-03-18T10:00:33Z</dcterms:created>
  <dcterms:modified xsi:type="dcterms:W3CDTF">2025-03-18T15:17:37Z</dcterms:modified>
</cp:coreProperties>
</file>